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
  </p:notesMasterIdLst>
  <p:sldIdLst>
    <p:sldId id="261" r:id="rId2"/>
  </p:sldIdLst>
  <p:sldSz cx="7775575" cy="10907713"/>
  <p:notesSz cx="6735763" cy="9866313"/>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44"/>
    <a:srgbClr val="6FBA2C"/>
    <a:srgbClr val="171C61"/>
    <a:srgbClr val="906E30"/>
    <a:srgbClr val="A4723A"/>
    <a:srgbClr val="664724"/>
    <a:srgbClr val="645226"/>
    <a:srgbClr val="640000"/>
    <a:srgbClr val="3E000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1008" y="492"/>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830" cy="495029"/>
          </a:xfrm>
          <a:prstGeom prst="rect">
            <a:avLst/>
          </a:prstGeom>
        </p:spPr>
        <p:txBody>
          <a:bodyPr vert="horz" lIns="90782" tIns="45391" rIns="90782" bIns="45391"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376" y="0"/>
            <a:ext cx="2918830" cy="495029"/>
          </a:xfrm>
          <a:prstGeom prst="rect">
            <a:avLst/>
          </a:prstGeom>
        </p:spPr>
        <p:txBody>
          <a:bodyPr vert="horz" lIns="90782" tIns="45391" rIns="90782" bIns="45391" rtlCol="0"/>
          <a:lstStyle>
            <a:lvl1pPr algn="r">
              <a:defRPr sz="1100"/>
            </a:lvl1pPr>
          </a:lstStyle>
          <a:p>
            <a:fld id="{70F99883-74AE-4A2C-81B7-5B86A08198C0}" type="datetimeFigureOut">
              <a:rPr kumimoji="1" lang="ja-JP" altLang="en-US" smtClean="0"/>
              <a:t>2019/10/9</a:t>
            </a:fld>
            <a:endParaRPr kumimoji="1" lang="ja-JP" altLang="en-US"/>
          </a:p>
        </p:txBody>
      </p:sp>
      <p:sp>
        <p:nvSpPr>
          <p:cNvPr id="4" name="スライド イメージ プレースホルダー 3"/>
          <p:cNvSpPr>
            <a:spLocks noGrp="1" noRot="1" noChangeAspect="1"/>
          </p:cNvSpPr>
          <p:nvPr>
            <p:ph type="sldImg" idx="2"/>
          </p:nvPr>
        </p:nvSpPr>
        <p:spPr>
          <a:xfrm>
            <a:off x="2181225" y="1231900"/>
            <a:ext cx="2373313" cy="3332163"/>
          </a:xfrm>
          <a:prstGeom prst="rect">
            <a:avLst/>
          </a:prstGeom>
          <a:noFill/>
          <a:ln w="12700">
            <a:solidFill>
              <a:prstClr val="black"/>
            </a:solidFill>
          </a:ln>
        </p:spPr>
        <p:txBody>
          <a:bodyPr vert="horz" lIns="90782" tIns="45391" rIns="90782" bIns="45391"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782" tIns="45391" rIns="90782" bIns="453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288"/>
            <a:ext cx="2918830" cy="495028"/>
          </a:xfrm>
          <a:prstGeom prst="rect">
            <a:avLst/>
          </a:prstGeom>
        </p:spPr>
        <p:txBody>
          <a:bodyPr vert="horz" lIns="90782" tIns="45391" rIns="90782" bIns="45391"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376" y="9371288"/>
            <a:ext cx="2918830" cy="495028"/>
          </a:xfrm>
          <a:prstGeom prst="rect">
            <a:avLst/>
          </a:prstGeom>
        </p:spPr>
        <p:txBody>
          <a:bodyPr vert="horz" lIns="90782" tIns="45391" rIns="90782" bIns="45391"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10/9/2019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図 3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401"/>
            <a:ext cx="7776000" cy="10905206"/>
          </a:xfrm>
          <a:prstGeom prst="rect">
            <a:avLst/>
          </a:prstGeom>
        </p:spPr>
      </p:pic>
      <p:pic>
        <p:nvPicPr>
          <p:cNvPr id="35" name="図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123" y="5596404"/>
            <a:ext cx="1948912" cy="1261829"/>
          </a:xfrm>
          <a:prstGeom prst="rect">
            <a:avLst/>
          </a:prstGeom>
        </p:spPr>
      </p:pic>
      <p:pic>
        <p:nvPicPr>
          <p:cNvPr id="36" name="図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3537" y="5398123"/>
            <a:ext cx="2249584" cy="1856936"/>
          </a:xfrm>
          <a:prstGeom prst="rect">
            <a:avLst/>
          </a:prstGeom>
        </p:spPr>
      </p:pic>
      <p:pic>
        <p:nvPicPr>
          <p:cNvPr id="37" name="図 3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6228" y="5398123"/>
            <a:ext cx="2095210" cy="1355878"/>
          </a:xfrm>
          <a:prstGeom prst="rect">
            <a:avLst/>
          </a:prstGeom>
        </p:spPr>
      </p:pic>
      <p:sp>
        <p:nvSpPr>
          <p:cNvPr id="3" name="正方形/長方形 2"/>
          <p:cNvSpPr/>
          <p:nvPr/>
        </p:nvSpPr>
        <p:spPr>
          <a:xfrm>
            <a:off x="338110" y="387482"/>
            <a:ext cx="4460830" cy="954107"/>
          </a:xfrm>
          <a:prstGeom prst="rect">
            <a:avLst/>
          </a:prstGeom>
        </p:spPr>
        <p:txBody>
          <a:bodyPr wrap="square">
            <a:spAutoFit/>
          </a:bodyPr>
          <a:lstStyle/>
          <a:p>
            <a:r>
              <a:rPr lang="ja-JP" altLang="en-US" sz="2800" dirty="0" smtClean="0">
                <a:solidFill>
                  <a:srgbClr val="FFFF00"/>
                </a:solidFill>
                <a:latin typeface="ＭＳ ゴシック" panose="020B0609070205080204" pitchFamily="49" charset="-128"/>
                <a:ea typeface="ＭＳ ゴシック" panose="020B0609070205080204" pitchFamily="49" charset="-128"/>
              </a:rPr>
              <a:t>第３回健光園あらしやま</a:t>
            </a:r>
            <a:endParaRPr lang="en-US" altLang="ja-JP" sz="2800" dirty="0" smtClean="0">
              <a:solidFill>
                <a:srgbClr val="FFFF00"/>
              </a:solidFill>
              <a:latin typeface="ＭＳ ゴシック" panose="020B0609070205080204" pitchFamily="49" charset="-128"/>
              <a:ea typeface="ＭＳ ゴシック" panose="020B0609070205080204" pitchFamily="49" charset="-128"/>
            </a:endParaRPr>
          </a:p>
          <a:p>
            <a:r>
              <a:rPr lang="ja-JP" altLang="en-US" sz="2800" dirty="0" smtClean="0">
                <a:solidFill>
                  <a:srgbClr val="FFFF00"/>
                </a:solidFill>
                <a:latin typeface="ＭＳ ゴシック" panose="020B0609070205080204" pitchFamily="49" charset="-128"/>
                <a:ea typeface="ＭＳ ゴシック" panose="020B0609070205080204" pitchFamily="49" charset="-128"/>
              </a:rPr>
              <a:t>公開講座</a:t>
            </a:r>
            <a:endParaRPr lang="ja-JP" altLang="en-US" sz="2800" dirty="0">
              <a:solidFill>
                <a:srgbClr val="FFFF00"/>
              </a:solidFill>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371196" y="1399348"/>
            <a:ext cx="3416320" cy="415498"/>
          </a:xfrm>
          <a:prstGeom prst="rect">
            <a:avLst/>
          </a:prstGeom>
        </p:spPr>
        <p:txBody>
          <a:bodyPr wrap="none">
            <a:spAutoFit/>
          </a:bodyPr>
          <a:lstStyle/>
          <a:p>
            <a:r>
              <a:rPr lang="ja-JP" altLang="en-US" sz="2100" dirty="0">
                <a:solidFill>
                  <a:schemeClr val="bg1"/>
                </a:solidFill>
                <a:latin typeface="HGS明朝E" panose="02020900000000000000" pitchFamily="18" charset="-128"/>
                <a:ea typeface="HGS明朝E" panose="02020900000000000000" pitchFamily="18" charset="-128"/>
              </a:rPr>
              <a:t>豊か</a:t>
            </a:r>
            <a:r>
              <a:rPr lang="ja-JP" altLang="en-US" sz="2100" dirty="0" smtClean="0">
                <a:solidFill>
                  <a:schemeClr val="bg1"/>
                </a:solidFill>
                <a:latin typeface="HGS明朝E" panose="02020900000000000000" pitchFamily="18" charset="-128"/>
                <a:ea typeface="HGS明朝E" panose="02020900000000000000" pitchFamily="18" charset="-128"/>
              </a:rPr>
              <a:t>な知識を身につける！</a:t>
            </a:r>
            <a:endParaRPr lang="ja-JP" altLang="en-US" sz="2100" dirty="0">
              <a:solidFill>
                <a:schemeClr val="bg1"/>
              </a:solidFill>
              <a:latin typeface="HGS明朝E" panose="02020900000000000000" pitchFamily="18" charset="-128"/>
              <a:ea typeface="HGS明朝E" panose="02020900000000000000" pitchFamily="18" charset="-128"/>
            </a:endParaRPr>
          </a:p>
        </p:txBody>
      </p:sp>
      <p:sp>
        <p:nvSpPr>
          <p:cNvPr id="5" name="正方形/長方形 4"/>
          <p:cNvSpPr/>
          <p:nvPr/>
        </p:nvSpPr>
        <p:spPr>
          <a:xfrm>
            <a:off x="5314505" y="911164"/>
            <a:ext cx="1943100" cy="1374735"/>
          </a:xfrm>
          <a:prstGeom prst="rect">
            <a:avLst/>
          </a:prstGeom>
        </p:spPr>
        <p:txBody>
          <a:bodyPr wrap="square">
            <a:spAutoFit/>
          </a:bodyPr>
          <a:lstStyle/>
          <a:p>
            <a:pPr algn="ctr">
              <a:lnSpc>
                <a:spcPts val="4000"/>
              </a:lnSpc>
            </a:pPr>
            <a:r>
              <a:rPr lang="ja-JP" altLang="en-US" sz="3600" dirty="0" smtClean="0">
                <a:solidFill>
                  <a:srgbClr val="009944"/>
                </a:solidFill>
                <a:latin typeface="HGSｺﾞｼｯｸE" panose="020B0900000000000000" pitchFamily="50" charset="-128"/>
                <a:ea typeface="HGSｺﾞｼｯｸE" panose="020B0900000000000000" pitchFamily="50" charset="-128"/>
              </a:rPr>
              <a:t>参加費</a:t>
            </a:r>
          </a:p>
          <a:p>
            <a:pPr algn="ctr">
              <a:lnSpc>
                <a:spcPts val="4000"/>
              </a:lnSpc>
            </a:pPr>
            <a:r>
              <a:rPr lang="ja-JP" altLang="en-US" sz="3600" dirty="0" smtClean="0">
                <a:solidFill>
                  <a:srgbClr val="009944"/>
                </a:solidFill>
                <a:latin typeface="HGSｺﾞｼｯｸE" panose="020B0900000000000000" pitchFamily="50" charset="-128"/>
                <a:ea typeface="HGSｺﾞｼｯｸE" panose="020B0900000000000000" pitchFamily="50" charset="-128"/>
              </a:rPr>
              <a:t>無料</a:t>
            </a:r>
          </a:p>
          <a:p>
            <a:pPr algn="ctr">
              <a:lnSpc>
                <a:spcPts val="2000"/>
              </a:lnSpc>
            </a:pPr>
            <a:endParaRPr lang="ja-JP" altLang="en-US" sz="1400" dirty="0">
              <a:solidFill>
                <a:srgbClr val="009944"/>
              </a:solidFill>
              <a:latin typeface="HGSｺﾞｼｯｸE" panose="020B0900000000000000" pitchFamily="50" charset="-128"/>
              <a:ea typeface="HGSｺﾞｼｯｸE" panose="020B0900000000000000" pitchFamily="50" charset="-128"/>
            </a:endParaRPr>
          </a:p>
        </p:txBody>
      </p:sp>
      <p:sp>
        <p:nvSpPr>
          <p:cNvPr id="6" name="正方形/長方形 5"/>
          <p:cNvSpPr/>
          <p:nvPr/>
        </p:nvSpPr>
        <p:spPr>
          <a:xfrm>
            <a:off x="412880" y="1799056"/>
            <a:ext cx="4801314" cy="646331"/>
          </a:xfrm>
          <a:prstGeom prst="rect">
            <a:avLst/>
          </a:prstGeom>
        </p:spPr>
        <p:txBody>
          <a:bodyPr wrap="none">
            <a:spAutoFit/>
          </a:bodyPr>
          <a:lstStyle/>
          <a:p>
            <a:r>
              <a:rPr lang="ja-JP" altLang="en-US" sz="3600" dirty="0" smtClean="0">
                <a:solidFill>
                  <a:schemeClr val="bg1"/>
                </a:solidFill>
                <a:latin typeface="HGS明朝E" panose="02020900000000000000" pitchFamily="18" charset="-128"/>
                <a:ea typeface="HGS明朝E" panose="02020900000000000000" pitchFamily="18" charset="-128"/>
              </a:rPr>
              <a:t>認知症との付き合い方</a:t>
            </a:r>
            <a:endParaRPr lang="ja-JP" altLang="en-US" sz="3600" dirty="0">
              <a:solidFill>
                <a:schemeClr val="bg1"/>
              </a:solidFill>
              <a:latin typeface="HGS明朝E" panose="02020900000000000000" pitchFamily="18" charset="-128"/>
              <a:ea typeface="HGS明朝E" panose="02020900000000000000" pitchFamily="18" charset="-128"/>
            </a:endParaRPr>
          </a:p>
        </p:txBody>
      </p:sp>
      <p:sp>
        <p:nvSpPr>
          <p:cNvPr id="7" name="正方形/長方形 6"/>
          <p:cNvSpPr/>
          <p:nvPr/>
        </p:nvSpPr>
        <p:spPr>
          <a:xfrm>
            <a:off x="314762" y="3644737"/>
            <a:ext cx="7283085" cy="1785104"/>
          </a:xfrm>
          <a:prstGeom prst="rect">
            <a:avLst/>
          </a:prstGeom>
        </p:spPr>
        <p:txBody>
          <a:bodyPr wrap="square">
            <a:spAutoFit/>
          </a:bodyPr>
          <a:lstStyle/>
          <a:p>
            <a:pPr>
              <a:lnSpc>
                <a:spcPts val="2700"/>
              </a:lnSpc>
            </a:pPr>
            <a:r>
              <a:rPr lang="en-US" altLang="ja-JP" sz="2200" dirty="0" smtClean="0">
                <a:solidFill>
                  <a:srgbClr val="171C61"/>
                </a:solidFill>
                <a:latin typeface="HGSｺﾞｼｯｸE" panose="020B0900000000000000" pitchFamily="50" charset="-128"/>
                <a:ea typeface="HGSｺﾞｼｯｸE" panose="020B0900000000000000" pitchFamily="50" charset="-128"/>
              </a:rPr>
              <a:t>2025</a:t>
            </a:r>
            <a:r>
              <a:rPr lang="ja-JP" altLang="en-US" sz="2200" dirty="0" smtClean="0">
                <a:solidFill>
                  <a:srgbClr val="171C61"/>
                </a:solidFill>
                <a:latin typeface="HGSｺﾞｼｯｸE" panose="020B0900000000000000" pitchFamily="50" charset="-128"/>
                <a:ea typeface="HGSｺﾞｼｯｸE" panose="020B0900000000000000" pitchFamily="50" charset="-128"/>
              </a:rPr>
              <a:t>年には高齢者の</a:t>
            </a:r>
            <a:r>
              <a:rPr lang="en-US" altLang="ja-JP" sz="2200" dirty="0" smtClean="0">
                <a:solidFill>
                  <a:srgbClr val="171C61"/>
                </a:solidFill>
                <a:latin typeface="HGSｺﾞｼｯｸE" panose="020B0900000000000000" pitchFamily="50" charset="-128"/>
                <a:ea typeface="HGSｺﾞｼｯｸE" panose="020B0900000000000000" pitchFamily="50" charset="-128"/>
              </a:rPr>
              <a:t>5</a:t>
            </a:r>
            <a:r>
              <a:rPr lang="ja-JP" altLang="en-US" sz="2200" dirty="0" smtClean="0">
                <a:solidFill>
                  <a:srgbClr val="171C61"/>
                </a:solidFill>
                <a:latin typeface="HGSｺﾞｼｯｸE" panose="020B0900000000000000" pitchFamily="50" charset="-128"/>
                <a:ea typeface="HGSｺﾞｼｯｸE" panose="020B0900000000000000" pitchFamily="50" charset="-128"/>
              </a:rPr>
              <a:t>人に一人が認知症になると見込まれます。認知症は誰でもかかる可能性のある、もはや当たり前の病気です。したがって無用に怖がらず正しく理解することが大切です。予防のことも交えながら認知症に関する素朴な疑問を解消する機会にしましょう！</a:t>
            </a:r>
            <a:endParaRPr lang="ja-JP" altLang="en-US" sz="2200" dirty="0">
              <a:solidFill>
                <a:srgbClr val="171C61"/>
              </a:solidFill>
              <a:latin typeface="HGSｺﾞｼｯｸE" panose="020B0900000000000000" pitchFamily="50" charset="-128"/>
              <a:ea typeface="HGSｺﾞｼｯｸE" panose="020B0900000000000000" pitchFamily="50" charset="-128"/>
            </a:endParaRPr>
          </a:p>
        </p:txBody>
      </p:sp>
      <p:sp>
        <p:nvSpPr>
          <p:cNvPr id="12" name="正方形/長方形 11"/>
          <p:cNvSpPr/>
          <p:nvPr/>
        </p:nvSpPr>
        <p:spPr>
          <a:xfrm>
            <a:off x="893883" y="8916073"/>
            <a:ext cx="842306" cy="430887"/>
          </a:xfrm>
          <a:prstGeom prst="rect">
            <a:avLst/>
          </a:prstGeom>
        </p:spPr>
        <p:txBody>
          <a:bodyPr wrap="square">
            <a:spAutoFit/>
          </a:bodyPr>
          <a:lstStyle/>
          <a:p>
            <a:pPr algn="ctr"/>
            <a:r>
              <a:rPr lang="zh-TW" altLang="en-US" sz="2200" dirty="0" smtClean="0">
                <a:solidFill>
                  <a:schemeClr val="bg1"/>
                </a:solidFill>
                <a:latin typeface="ＭＳ ゴシック" panose="020B0609070205080204" pitchFamily="49" charset="-128"/>
                <a:ea typeface="ＭＳ ゴシック" panose="020B0609070205080204" pitchFamily="49" charset="-128"/>
              </a:rPr>
              <a:t>講師</a:t>
            </a:r>
            <a:endParaRPr lang="zh-TW" altLang="en-US" sz="2200" dirty="0">
              <a:solidFill>
                <a:schemeClr val="bg1"/>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944883" y="8916073"/>
            <a:ext cx="2778085" cy="600164"/>
          </a:xfrm>
          <a:prstGeom prst="rect">
            <a:avLst/>
          </a:prstGeom>
        </p:spPr>
        <p:txBody>
          <a:bodyPr wrap="square">
            <a:spAutoFit/>
          </a:bodyPr>
          <a:lstStyle/>
          <a:p>
            <a:r>
              <a:rPr lang="ja-JP" altLang="en-US" sz="1100" b="1" dirty="0" smtClean="0">
                <a:latin typeface="ＭＳ ゴシック" panose="020B0609070205080204" pitchFamily="49" charset="-128"/>
                <a:ea typeface="ＭＳ ゴシック" panose="020B0609070205080204" pitchFamily="49" charset="-128"/>
              </a:rPr>
              <a:t>・健光園あらしやま施設長　岩佐淑子</a:t>
            </a:r>
            <a:endParaRPr lang="en-US" altLang="ja-JP" sz="1100" b="1" dirty="0" smtClean="0">
              <a:latin typeface="ＭＳ ゴシック" panose="020B0609070205080204" pitchFamily="49" charset="-128"/>
              <a:ea typeface="ＭＳ ゴシック" panose="020B0609070205080204" pitchFamily="49" charset="-128"/>
            </a:endParaRPr>
          </a:p>
          <a:p>
            <a:r>
              <a:rPr lang="ja-JP" altLang="en-US" sz="1100" b="1" dirty="0" smtClean="0">
                <a:latin typeface="ＭＳ ゴシック" panose="020B0609070205080204" pitchFamily="49" charset="-128"/>
                <a:ea typeface="ＭＳ ゴシック" panose="020B0609070205080204" pitchFamily="49" charset="-128"/>
              </a:rPr>
              <a:t>・特別養護老人ホーム</a:t>
            </a:r>
            <a:endParaRPr lang="en-US" altLang="ja-JP" sz="1100" b="1" dirty="0" smtClean="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生活相談員　　　　　　　福島佑毅</a:t>
            </a:r>
            <a:endParaRPr lang="ja-JP" altLang="en-US" sz="1100" b="1" dirty="0">
              <a:latin typeface="ＭＳ ゴシック" panose="020B0609070205080204" pitchFamily="49" charset="-128"/>
              <a:ea typeface="ＭＳ ゴシック" panose="020B0609070205080204" pitchFamily="49" charset="-128"/>
            </a:endParaRPr>
          </a:p>
        </p:txBody>
      </p:sp>
      <p:sp>
        <p:nvSpPr>
          <p:cNvPr id="14" name="正方形/長方形 13"/>
          <p:cNvSpPr/>
          <p:nvPr/>
        </p:nvSpPr>
        <p:spPr>
          <a:xfrm>
            <a:off x="349931" y="10048537"/>
            <a:ext cx="1031051" cy="261610"/>
          </a:xfrm>
          <a:prstGeom prst="rect">
            <a:avLst/>
          </a:prstGeom>
        </p:spPr>
        <p:txBody>
          <a:bodyPr wrap="none">
            <a:spAutoFit/>
          </a:bodyPr>
          <a:lstStyle/>
          <a:p>
            <a:r>
              <a:rPr lang="ja-JP" altLang="en-US" sz="1100" dirty="0" smtClean="0">
                <a:solidFill>
                  <a:schemeClr val="bg1"/>
                </a:solidFill>
                <a:latin typeface="ＭＳ ゴシック" panose="020B0609070205080204" pitchFamily="49" charset="-128"/>
                <a:ea typeface="ＭＳ ゴシック" panose="020B0609070205080204" pitchFamily="49" charset="-128"/>
              </a:rPr>
              <a:t>お問い合わせ</a:t>
            </a:r>
            <a:endParaRPr lang="ja-JP" altLang="en-US" sz="1100" dirty="0">
              <a:solidFill>
                <a:schemeClr val="bg1"/>
              </a:solidFill>
              <a:latin typeface="ＭＳ ゴシック" panose="020B0609070205080204" pitchFamily="49" charset="-128"/>
              <a:ea typeface="ＭＳ ゴシック" panose="020B0609070205080204" pitchFamily="49" charset="-128"/>
            </a:endParaRPr>
          </a:p>
        </p:txBody>
      </p:sp>
      <p:sp>
        <p:nvSpPr>
          <p:cNvPr id="15" name="正方形/長方形 14"/>
          <p:cNvSpPr/>
          <p:nvPr/>
        </p:nvSpPr>
        <p:spPr>
          <a:xfrm>
            <a:off x="314762" y="10218719"/>
            <a:ext cx="3390672" cy="401007"/>
          </a:xfrm>
          <a:prstGeom prst="rect">
            <a:avLst/>
          </a:prstGeom>
        </p:spPr>
        <p:txBody>
          <a:bodyPr wrap="none">
            <a:spAutoFit/>
          </a:bodyPr>
          <a:lstStyle/>
          <a:p>
            <a:r>
              <a:rPr lang="ja-JP" altLang="en-US" dirty="0" smtClean="0">
                <a:solidFill>
                  <a:schemeClr val="bg1"/>
                </a:solidFill>
                <a:latin typeface="HGSｺﾞｼｯｸE" panose="020B0900000000000000" pitchFamily="50" charset="-128"/>
                <a:ea typeface="HGSｺﾞｼｯｸE" panose="020B0900000000000000" pitchFamily="50" charset="-128"/>
              </a:rPr>
              <a:t>健光園</a:t>
            </a:r>
            <a:r>
              <a:rPr lang="ja-JP" altLang="en-US" dirty="0" smtClean="0">
                <a:solidFill>
                  <a:schemeClr val="bg1"/>
                </a:solidFill>
                <a:latin typeface="HGSｺﾞｼｯｸE" panose="020B0900000000000000" pitchFamily="50" charset="-128"/>
                <a:ea typeface="HGSｺﾞｼｯｸE" panose="020B0900000000000000" pitchFamily="50" charset="-128"/>
              </a:rPr>
              <a:t>あらしやま</a:t>
            </a:r>
            <a:r>
              <a:rPr lang="ja-JP" altLang="en-US" dirty="0">
                <a:solidFill>
                  <a:schemeClr val="bg1"/>
                </a:solidFill>
                <a:latin typeface="HGSｺﾞｼｯｸE" panose="020B0900000000000000" pitchFamily="50" charset="-128"/>
                <a:ea typeface="HGSｺﾞｼｯｸE" panose="020B0900000000000000" pitchFamily="50" charset="-128"/>
              </a:rPr>
              <a:t>／</a:t>
            </a:r>
            <a:r>
              <a:rPr lang="ja-JP" altLang="en-US" sz="1400" dirty="0" smtClean="0">
                <a:solidFill>
                  <a:schemeClr val="bg1"/>
                </a:solidFill>
                <a:latin typeface="HGSｺﾞｼｯｸE" panose="020B0900000000000000" pitchFamily="50" charset="-128"/>
                <a:ea typeface="HGSｺﾞｼｯｸE" panose="020B0900000000000000" pitchFamily="50" charset="-128"/>
              </a:rPr>
              <a:t>担当：山下</a:t>
            </a:r>
            <a:endParaRPr lang="ja-JP" altLang="en-US" sz="1400" dirty="0">
              <a:solidFill>
                <a:schemeClr val="bg1"/>
              </a:solidFill>
              <a:latin typeface="HGSｺﾞｼｯｸE" panose="020B0900000000000000" pitchFamily="50" charset="-128"/>
              <a:ea typeface="HGSｺﾞｼｯｸE" panose="020B0900000000000000" pitchFamily="50" charset="-128"/>
            </a:endParaRPr>
          </a:p>
        </p:txBody>
      </p:sp>
      <p:sp>
        <p:nvSpPr>
          <p:cNvPr id="17" name="正方形/長方形 16"/>
          <p:cNvSpPr/>
          <p:nvPr/>
        </p:nvSpPr>
        <p:spPr>
          <a:xfrm>
            <a:off x="4966830" y="10018354"/>
            <a:ext cx="2069797" cy="415498"/>
          </a:xfrm>
          <a:prstGeom prst="rect">
            <a:avLst/>
          </a:prstGeom>
        </p:spPr>
        <p:txBody>
          <a:bodyPr wrap="none">
            <a:spAutoFit/>
          </a:bodyPr>
          <a:lstStyle/>
          <a:p>
            <a:r>
              <a:rPr lang="en-US" altLang="ja-JP" sz="2100" dirty="0" smtClean="0">
                <a:solidFill>
                  <a:schemeClr val="bg1"/>
                </a:solidFill>
                <a:latin typeface="ＭＳ ゴシック" panose="020B0609070205080204" pitchFamily="49" charset="-128"/>
                <a:ea typeface="ＭＳ ゴシック" panose="020B0609070205080204" pitchFamily="49" charset="-128"/>
              </a:rPr>
              <a:t>075‐881‐2211</a:t>
            </a:r>
            <a:endParaRPr lang="ja-JP" altLang="en-US" sz="2100" dirty="0">
              <a:solidFill>
                <a:schemeClr val="bg1"/>
              </a:solidFill>
              <a:latin typeface="ＭＳ ゴシック" panose="020B0609070205080204" pitchFamily="49" charset="-128"/>
              <a:ea typeface="ＭＳ ゴシック" panose="020B0609070205080204" pitchFamily="49" charset="-128"/>
            </a:endParaRPr>
          </a:p>
        </p:txBody>
      </p:sp>
      <p:sp>
        <p:nvSpPr>
          <p:cNvPr id="26" name="正方形/長方形 25"/>
          <p:cNvSpPr/>
          <p:nvPr/>
        </p:nvSpPr>
        <p:spPr>
          <a:xfrm>
            <a:off x="4966830" y="10329242"/>
            <a:ext cx="2075953" cy="307777"/>
          </a:xfrm>
          <a:prstGeom prst="rect">
            <a:avLst/>
          </a:prstGeom>
        </p:spPr>
        <p:txBody>
          <a:bodyPr wrap="none">
            <a:spAutoFit/>
          </a:bodyPr>
          <a:lstStyle/>
          <a:p>
            <a:r>
              <a:rPr lang="en-US" altLang="ja-JP" sz="1400" dirty="0">
                <a:solidFill>
                  <a:schemeClr val="bg1"/>
                </a:solidFill>
                <a:latin typeface="Arial" panose="020B0604020202020204" pitchFamily="34" charset="0"/>
                <a:ea typeface="ＭＳ ゴシック" panose="020B0609070205080204" pitchFamily="49" charset="-128"/>
                <a:cs typeface="Arial" panose="020B0604020202020204" pitchFamily="34" charset="0"/>
              </a:rPr>
              <a:t>http://</a:t>
            </a:r>
            <a:r>
              <a:rPr lang="en-US" altLang="ja-JP" sz="1400" dirty="0" smtClean="0">
                <a:solidFill>
                  <a:schemeClr val="bg1"/>
                </a:solidFill>
                <a:latin typeface="Arial" panose="020B0604020202020204" pitchFamily="34" charset="0"/>
                <a:ea typeface="ＭＳ ゴシック" panose="020B0609070205080204" pitchFamily="49" charset="-128"/>
                <a:cs typeface="Arial" panose="020B0604020202020204" pitchFamily="34" charset="0"/>
              </a:rPr>
              <a:t>www.kenkouen.jp/</a:t>
            </a:r>
            <a:endParaRPr lang="ja-JP" altLang="en-US" sz="1400" dirty="0">
              <a:solidFill>
                <a:schemeClr val="bg1"/>
              </a:solidFill>
              <a:latin typeface="Arial" panose="020B0604020202020204" pitchFamily="34" charset="0"/>
              <a:ea typeface="ＭＳ ゴシック" panose="020B0609070205080204" pitchFamily="49" charset="-128"/>
              <a:cs typeface="Arial" panose="020B0604020202020204" pitchFamily="34" charset="0"/>
            </a:endParaRPr>
          </a:p>
        </p:txBody>
      </p:sp>
      <p:sp>
        <p:nvSpPr>
          <p:cNvPr id="27" name="正方形/長方形 26"/>
          <p:cNvSpPr/>
          <p:nvPr/>
        </p:nvSpPr>
        <p:spPr>
          <a:xfrm>
            <a:off x="4484532" y="10087604"/>
            <a:ext cx="445956" cy="276999"/>
          </a:xfrm>
          <a:prstGeom prst="rect">
            <a:avLst/>
          </a:prstGeom>
        </p:spPr>
        <p:txBody>
          <a:bodyPr wrap="none">
            <a:spAutoFit/>
          </a:bodyPr>
          <a:lstStyle/>
          <a:p>
            <a:pPr algn="ctr"/>
            <a:r>
              <a:rPr lang="en-US" altLang="ja-JP" sz="1200" dirty="0">
                <a:solidFill>
                  <a:srgbClr val="6FBA2C"/>
                </a:solidFill>
                <a:latin typeface="HGSｺﾞｼｯｸE" panose="020B0900000000000000" pitchFamily="50" charset="-128"/>
                <a:ea typeface="HGSｺﾞｼｯｸE" panose="020B0900000000000000" pitchFamily="50" charset="-128"/>
              </a:rPr>
              <a:t>TEL</a:t>
            </a:r>
            <a:endParaRPr lang="ja-JP" altLang="en-US" sz="1200" dirty="0">
              <a:solidFill>
                <a:srgbClr val="6FBA2C"/>
              </a:solidFill>
              <a:latin typeface="HGSｺﾞｼｯｸE" panose="020B0900000000000000" pitchFamily="50" charset="-128"/>
              <a:ea typeface="HGSｺﾞｼｯｸE" panose="020B0900000000000000" pitchFamily="50" charset="-128"/>
            </a:endParaRPr>
          </a:p>
        </p:txBody>
      </p:sp>
      <p:sp>
        <p:nvSpPr>
          <p:cNvPr id="28" name="正方形/長方形 27"/>
          <p:cNvSpPr/>
          <p:nvPr/>
        </p:nvSpPr>
        <p:spPr>
          <a:xfrm>
            <a:off x="4477319" y="10329242"/>
            <a:ext cx="460382" cy="276999"/>
          </a:xfrm>
          <a:prstGeom prst="rect">
            <a:avLst/>
          </a:prstGeom>
        </p:spPr>
        <p:txBody>
          <a:bodyPr wrap="none">
            <a:spAutoFit/>
          </a:bodyPr>
          <a:lstStyle/>
          <a:p>
            <a:pPr algn="ctr"/>
            <a:r>
              <a:rPr lang="en-US" altLang="ja-JP" sz="1200" dirty="0">
                <a:solidFill>
                  <a:srgbClr val="6FBA2C"/>
                </a:solidFill>
                <a:latin typeface="HGSｺﾞｼｯｸE" panose="020B0900000000000000" pitchFamily="50" charset="-128"/>
                <a:ea typeface="HGSｺﾞｼｯｸE" panose="020B0900000000000000" pitchFamily="50" charset="-128"/>
              </a:rPr>
              <a:t>URL</a:t>
            </a:r>
            <a:endParaRPr lang="ja-JP" altLang="en-US" sz="1200" dirty="0">
              <a:solidFill>
                <a:srgbClr val="6FBA2C"/>
              </a:solidFill>
              <a:latin typeface="HGSｺﾞｼｯｸE" panose="020B0900000000000000" pitchFamily="50" charset="-128"/>
              <a:ea typeface="HGSｺﾞｼｯｸE" panose="020B0900000000000000" pitchFamily="50" charset="-128"/>
            </a:endParaRPr>
          </a:p>
        </p:txBody>
      </p:sp>
      <p:sp>
        <p:nvSpPr>
          <p:cNvPr id="29" name="正方形/長方形 28"/>
          <p:cNvSpPr/>
          <p:nvPr/>
        </p:nvSpPr>
        <p:spPr>
          <a:xfrm>
            <a:off x="940575" y="7024227"/>
            <a:ext cx="748923" cy="430887"/>
          </a:xfrm>
          <a:prstGeom prst="rect">
            <a:avLst/>
          </a:prstGeom>
        </p:spPr>
        <p:txBody>
          <a:bodyPr wrap="none">
            <a:spAutoFit/>
          </a:bodyPr>
          <a:lstStyle/>
          <a:p>
            <a:pPr algn="ctr"/>
            <a:r>
              <a:rPr lang="zh-TW" altLang="en-US" sz="2200" dirty="0">
                <a:solidFill>
                  <a:schemeClr val="bg1"/>
                </a:solidFill>
                <a:latin typeface="ＭＳ ゴシック" panose="020B0609070205080204" pitchFamily="49" charset="-128"/>
                <a:ea typeface="ＭＳ ゴシック" panose="020B0609070205080204" pitchFamily="49" charset="-128"/>
              </a:rPr>
              <a:t>日程</a:t>
            </a:r>
          </a:p>
        </p:txBody>
      </p:sp>
      <p:sp>
        <p:nvSpPr>
          <p:cNvPr id="30" name="正方形/長方形 29"/>
          <p:cNvSpPr/>
          <p:nvPr/>
        </p:nvSpPr>
        <p:spPr>
          <a:xfrm>
            <a:off x="940575" y="7654842"/>
            <a:ext cx="748923" cy="430887"/>
          </a:xfrm>
          <a:prstGeom prst="rect">
            <a:avLst/>
          </a:prstGeom>
        </p:spPr>
        <p:txBody>
          <a:bodyPr wrap="none">
            <a:spAutoFit/>
          </a:bodyPr>
          <a:lstStyle/>
          <a:p>
            <a:pPr algn="ctr"/>
            <a:r>
              <a:rPr lang="zh-TW" altLang="en-US" sz="2200" dirty="0">
                <a:solidFill>
                  <a:schemeClr val="bg1"/>
                </a:solidFill>
                <a:latin typeface="ＭＳ ゴシック" panose="020B0609070205080204" pitchFamily="49" charset="-128"/>
                <a:ea typeface="ＭＳ ゴシック" panose="020B0609070205080204" pitchFamily="49" charset="-128"/>
              </a:rPr>
              <a:t>時間</a:t>
            </a:r>
          </a:p>
        </p:txBody>
      </p:sp>
      <p:sp>
        <p:nvSpPr>
          <p:cNvPr id="31" name="正方形/長方形 30"/>
          <p:cNvSpPr/>
          <p:nvPr/>
        </p:nvSpPr>
        <p:spPr>
          <a:xfrm>
            <a:off x="940575" y="8285457"/>
            <a:ext cx="748923" cy="430887"/>
          </a:xfrm>
          <a:prstGeom prst="rect">
            <a:avLst/>
          </a:prstGeom>
        </p:spPr>
        <p:txBody>
          <a:bodyPr wrap="none">
            <a:spAutoFit/>
          </a:bodyPr>
          <a:lstStyle/>
          <a:p>
            <a:pPr algn="ctr"/>
            <a:r>
              <a:rPr lang="zh-TW" altLang="en-US" sz="2200" dirty="0">
                <a:solidFill>
                  <a:schemeClr val="bg1"/>
                </a:solidFill>
                <a:latin typeface="ＭＳ ゴシック" panose="020B0609070205080204" pitchFamily="49" charset="-128"/>
                <a:ea typeface="ＭＳ ゴシック" panose="020B0609070205080204" pitchFamily="49" charset="-128"/>
              </a:rPr>
              <a:t>場所</a:t>
            </a:r>
          </a:p>
        </p:txBody>
      </p:sp>
      <p:sp>
        <p:nvSpPr>
          <p:cNvPr id="32" name="正方形/長方形 31"/>
          <p:cNvSpPr/>
          <p:nvPr/>
        </p:nvSpPr>
        <p:spPr>
          <a:xfrm>
            <a:off x="2073753" y="7024227"/>
            <a:ext cx="4446984" cy="461665"/>
          </a:xfrm>
          <a:prstGeom prst="rect">
            <a:avLst/>
          </a:prstGeom>
        </p:spPr>
        <p:txBody>
          <a:bodyPr wrap="square">
            <a:spAutoFit/>
          </a:bodyPr>
          <a:lstStyle/>
          <a:p>
            <a:r>
              <a:rPr lang="ja-JP" altLang="en-US" sz="2400" b="1" dirty="0" smtClean="0">
                <a:latin typeface="HG創英角ｺﾞｼｯｸUB" panose="020B0909000000000000" pitchFamily="49" charset="-128"/>
                <a:ea typeface="HG創英角ｺﾞｼｯｸUB" panose="020B0909000000000000" pitchFamily="49" charset="-128"/>
              </a:rPr>
              <a:t>令和元年１１月１０日（日）</a:t>
            </a:r>
            <a:r>
              <a:rPr lang="ja-JP" altLang="en-US" sz="2400" b="1" dirty="0">
                <a:latin typeface="HG創英角ｺﾞｼｯｸUB" panose="020B0909000000000000" pitchFamily="49" charset="-128"/>
                <a:ea typeface="HG創英角ｺﾞｼｯｸUB" panose="020B0909000000000000" pitchFamily="49" charset="-128"/>
              </a:rPr>
              <a:t>　</a:t>
            </a:r>
          </a:p>
        </p:txBody>
      </p:sp>
      <p:sp>
        <p:nvSpPr>
          <p:cNvPr id="33" name="正方形/長方形 32"/>
          <p:cNvSpPr/>
          <p:nvPr/>
        </p:nvSpPr>
        <p:spPr>
          <a:xfrm>
            <a:off x="2073753" y="7682583"/>
            <a:ext cx="2429641" cy="461665"/>
          </a:xfrm>
          <a:prstGeom prst="rect">
            <a:avLst/>
          </a:prstGeom>
        </p:spPr>
        <p:txBody>
          <a:bodyPr wrap="square">
            <a:spAutoFit/>
          </a:bodyPr>
          <a:lstStyle/>
          <a:p>
            <a:r>
              <a:rPr lang="ja-JP" altLang="en-US" sz="2400" b="1" dirty="0" smtClean="0">
                <a:latin typeface="HG創英角ｺﾞｼｯｸUB" panose="020B0909000000000000" pitchFamily="49" charset="-128"/>
                <a:ea typeface="HG創英角ｺﾞｼｯｸUB" panose="020B0909000000000000" pitchFamily="49" charset="-128"/>
              </a:rPr>
              <a:t>午後</a:t>
            </a:r>
            <a:r>
              <a:rPr lang="ja-JP" altLang="en-US" sz="2400" b="1" dirty="0">
                <a:latin typeface="HG創英角ｺﾞｼｯｸUB" panose="020B0909000000000000" pitchFamily="49" charset="-128"/>
                <a:ea typeface="HG創英角ｺﾞｼｯｸUB" panose="020B0909000000000000" pitchFamily="49" charset="-128"/>
              </a:rPr>
              <a:t>２</a:t>
            </a:r>
            <a:r>
              <a:rPr lang="ja-JP" altLang="en-US" sz="2400" b="1" dirty="0" smtClean="0">
                <a:latin typeface="HG創英角ｺﾞｼｯｸUB" panose="020B0909000000000000" pitchFamily="49" charset="-128"/>
                <a:ea typeface="HG創英角ｺﾞｼｯｸUB" panose="020B0909000000000000" pitchFamily="49" charset="-128"/>
              </a:rPr>
              <a:t>時～４時</a:t>
            </a:r>
            <a:endParaRPr lang="ja-JP" altLang="en-US" sz="2400" b="1" dirty="0">
              <a:latin typeface="HG創英角ｺﾞｼｯｸUB" panose="020B0909000000000000" pitchFamily="49" charset="-128"/>
              <a:ea typeface="HG創英角ｺﾞｼｯｸUB" panose="020B0909000000000000" pitchFamily="49" charset="-128"/>
            </a:endParaRPr>
          </a:p>
        </p:txBody>
      </p:sp>
      <p:sp>
        <p:nvSpPr>
          <p:cNvPr id="34" name="正方形/長方形 33"/>
          <p:cNvSpPr/>
          <p:nvPr/>
        </p:nvSpPr>
        <p:spPr>
          <a:xfrm>
            <a:off x="1982791" y="8339317"/>
            <a:ext cx="4018937" cy="369332"/>
          </a:xfrm>
          <a:prstGeom prst="rect">
            <a:avLst/>
          </a:prstGeom>
        </p:spPr>
        <p:txBody>
          <a:bodyPr wrap="square">
            <a:spAutoFit/>
          </a:bodyPr>
          <a:lstStyle/>
          <a:p>
            <a:r>
              <a:rPr lang="ja-JP" altLang="en-US" sz="1800" dirty="0">
                <a:latin typeface="HG創英角ｺﾞｼｯｸUB" panose="020B0909000000000000" pitchFamily="49" charset="-128"/>
                <a:ea typeface="HG創英角ｺﾞｼｯｸUB" panose="020B0909000000000000" pitchFamily="49" charset="-128"/>
              </a:rPr>
              <a:t>健光</a:t>
            </a:r>
            <a:r>
              <a:rPr lang="ja-JP" altLang="en-US" sz="1800" dirty="0" smtClean="0">
                <a:latin typeface="HG創英角ｺﾞｼｯｸUB" panose="020B0909000000000000" pitchFamily="49" charset="-128"/>
                <a:ea typeface="HG創英角ｺﾞｼｯｸUB" panose="020B0909000000000000" pitchFamily="49" charset="-128"/>
              </a:rPr>
              <a:t>園あらしやま４階あの音（ね）</a:t>
            </a:r>
            <a:endParaRPr lang="ja-JP" altLang="en-US" sz="1800" dirty="0">
              <a:latin typeface="HG創英角ｺﾞｼｯｸUB" panose="020B0909000000000000" pitchFamily="49" charset="-128"/>
              <a:ea typeface="HG創英角ｺﾞｼｯｸUB" panose="020B0909000000000000" pitchFamily="49" charset="-128"/>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110" y="2841674"/>
            <a:ext cx="2475427" cy="82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テキスト ボックス 1"/>
          <p:cNvSpPr txBox="1"/>
          <p:nvPr/>
        </p:nvSpPr>
        <p:spPr>
          <a:xfrm>
            <a:off x="5356437" y="5957259"/>
            <a:ext cx="2166422" cy="307777"/>
          </a:xfrm>
          <a:prstGeom prst="rect">
            <a:avLst/>
          </a:prstGeom>
          <a:noFill/>
        </p:spPr>
        <p:txBody>
          <a:bodyPr wrap="square" rtlCol="0" anchor="ctr">
            <a:spAutoFit/>
          </a:bodyPr>
          <a:lstStyle/>
          <a:p>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質問コーナーあります</a:t>
            </a:r>
            <a:endParaRPr kumimoji="1" lang="ja-JP" altLang="en-US" sz="1400" b="1" dirty="0">
              <a:solidFill>
                <a:srgbClr val="009944"/>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75142" y="3079249"/>
            <a:ext cx="1828712" cy="523220"/>
          </a:xfrm>
          <a:prstGeom prst="rect">
            <a:avLst/>
          </a:prstGeom>
          <a:noFill/>
        </p:spPr>
        <p:txBody>
          <a:bodyPr wrap="square" rtlCol="0">
            <a:spAutoFit/>
          </a:bodyPr>
          <a:lstStyle/>
          <a:p>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どなたでもお気軽</a:t>
            </a:r>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に</a:t>
            </a:r>
            <a:endParaRPr kumimoji="1" lang="en-US" altLang="ja-JP"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お越しください</a:t>
            </a:r>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b="1" dirty="0">
              <a:solidFill>
                <a:srgbClr val="009944"/>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2982404" y="5957259"/>
            <a:ext cx="1811191" cy="738664"/>
          </a:xfrm>
          <a:prstGeom prst="rect">
            <a:avLst/>
          </a:prstGeom>
          <a:noFill/>
        </p:spPr>
        <p:txBody>
          <a:bodyPr wrap="square" rtlCol="0">
            <a:spAutoFit/>
          </a:bodyPr>
          <a:lstStyle/>
          <a:p>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自分や家族が認知症になったときにできることは？</a:t>
            </a:r>
            <a:endParaRPr kumimoji="1" lang="ja-JP" altLang="en-US" sz="1400" b="1" dirty="0">
              <a:solidFill>
                <a:srgbClr val="009944"/>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786809" y="6076062"/>
            <a:ext cx="1520456" cy="523220"/>
          </a:xfrm>
          <a:prstGeom prst="rect">
            <a:avLst/>
          </a:prstGeom>
          <a:noFill/>
        </p:spPr>
        <p:txBody>
          <a:bodyPr wrap="square" rtlCol="0">
            <a:spAutoFit/>
          </a:bodyPr>
          <a:lstStyle/>
          <a:p>
            <a:r>
              <a:rPr kumimoji="1" lang="ja-JP" altLang="en-US" sz="1400" b="1" dirty="0" smtClean="0">
                <a:solidFill>
                  <a:srgbClr val="009944"/>
                </a:solidFill>
                <a:latin typeface="メイリオ" panose="020B0604030504040204" pitchFamily="50" charset="-128"/>
                <a:ea typeface="メイリオ" panose="020B0604030504040204" pitchFamily="50" charset="-128"/>
                <a:cs typeface="メイリオ" panose="020B0604030504040204" pitchFamily="50" charset="-128"/>
              </a:rPr>
              <a:t>認知症の予防について</a:t>
            </a:r>
            <a:endParaRPr kumimoji="1" lang="ja-JP" altLang="en-US" sz="1400" b="1" dirty="0">
              <a:solidFill>
                <a:srgbClr val="009944"/>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7929005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232</TotalTime>
  <Words>155</Words>
  <Application>Microsoft Office PowerPoint</Application>
  <PresentationFormat>ユーザー設定</PresentationFormat>
  <Paragraphs>28</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1_ガイド入りテンプレートサンプル20130531三木さん</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赤星真人(d006033)</dc:creator>
  <cp:lastModifiedBy>ar-admin</cp:lastModifiedBy>
  <cp:revision>32</cp:revision>
  <cp:lastPrinted>2019-10-09T09:14:40Z</cp:lastPrinted>
  <dcterms:created xsi:type="dcterms:W3CDTF">2013-08-07T01:16:52Z</dcterms:created>
  <dcterms:modified xsi:type="dcterms:W3CDTF">2019-10-09T09:21:47Z</dcterms:modified>
</cp:coreProperties>
</file>